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Nanum Gothic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4" roundtripDataSignature="AMtx7mhnBIqPclQT7AUkYMWouZZPrn/G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33" Type="http://schemas.openxmlformats.org/officeDocument/2006/relationships/font" Target="fonts/NanumGothic-bold.fntdata"/><Relationship Id="rId10" Type="http://schemas.openxmlformats.org/officeDocument/2006/relationships/slide" Target="slides/slide5.xml"/><Relationship Id="rId32" Type="http://schemas.openxmlformats.org/officeDocument/2006/relationships/font" Target="fonts/NanumGothic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eb64b217a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6eb64b217a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eb64b217a_4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6eb64b217a_4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eb64b217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6eb64b217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eb64b217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6eb64b217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eb64b217a_4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6eb64b217a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eb64b217a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6eb64b217a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6eb64b217a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6eb64b217a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eb64b217a_1_63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g6eb64b217a_1_63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g6eb64b217a_1_63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g6eb64b217a_1_63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g6eb64b217a_1_63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g6eb64b217a_1_639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g6eb64b217a_1_6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g6eb64b217a_1_70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g6eb64b217a_1_7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g6eb64b217a_1_70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g6eb64b217a_1_703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g6eb64b217a_1_703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g6eb64b217a_1_70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eb64b217a_1_7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g6eb64b217a_1_64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g6eb64b217a_1_64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g6eb64b217a_1_64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g6eb64b217a_1_6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g6eb64b217a_1_64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6eb64b217a_1_65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g6eb64b217a_1_65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g6eb64b217a_1_65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g6eb64b217a_1_6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g6eb64b217a_1_65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g6eb64b217a_1_65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g6eb64b217a_1_65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6eb64b217a_1_66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g6eb64b217a_1_66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g6eb64b217a_1_66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g6eb64b217a_1_6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g6eb64b217a_1_66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g6eb64b217a_1_661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g6eb64b217a_1_661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g6eb64b217a_1_66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6eb64b217a_1_67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g6eb64b217a_1_67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g6eb64b217a_1_67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g6eb64b217a_1_6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g6eb64b217a_1_67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g6eb64b217a_1_67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6eb64b217a_1_6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g6eb64b217a_1_67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g6eb64b217a_1_67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g6eb64b217a_1_67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g6eb64b217a_1_67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g6eb64b217a_1_67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g6eb64b217a_1_67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g6eb64b217a_1_6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g6eb64b217a_1_68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g6eb64b217a_1_68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g6eb64b217a_1_68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g6eb64b217a_1_68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eb64b217a_1_6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g6eb64b217a_1_69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g6eb64b217a_1_69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g6eb64b217a_1_69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g6eb64b217a_1_69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g6eb64b217a_1_69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g6eb64b217a_1_69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g6eb64b217a_1_69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6eb64b217a_1_70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g6eb64b217a_1_70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6eb64b217a_1_6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g6eb64b217a_1_6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g6eb64b217a_1_6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rive.google.com/drive/folders/1RHODXsws72b8HkyR-cz8N_IyXDRYD6J_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313375" y="1135450"/>
            <a:ext cx="8520600" cy="16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br>
              <a:rPr lang="ko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BERT를 활용하여</a:t>
            </a:r>
            <a:br>
              <a:rPr lang="ko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소비자 리뷰 평점 예측해보기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729625" y="3172900"/>
            <a:ext cx="7688100" cy="11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팀명 TeamTeam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팀장 장대혁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팀원소개 김현아 / 박지영 / 장동현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g6eb64b217a_4_12"/>
          <p:cNvPicPr preferRelativeResize="0"/>
          <p:nvPr/>
        </p:nvPicPr>
        <p:blipFill rotWithShape="1">
          <a:blip r:embed="rId3">
            <a:alphaModFix/>
          </a:blip>
          <a:srcRect b="0" l="21671" r="19051" t="0"/>
          <a:stretch/>
        </p:blipFill>
        <p:spPr>
          <a:xfrm>
            <a:off x="2014750" y="1401775"/>
            <a:ext cx="4765338" cy="366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6eb64b217a_4_12"/>
          <p:cNvSpPr txBox="1"/>
          <p:nvPr>
            <p:ph type="title"/>
          </p:nvPr>
        </p:nvSpPr>
        <p:spPr>
          <a:xfrm>
            <a:off x="605525" y="5584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데이터 EDA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b64b217a_4_32"/>
          <p:cNvSpPr txBox="1"/>
          <p:nvPr>
            <p:ph type="title"/>
          </p:nvPr>
        </p:nvSpPr>
        <p:spPr>
          <a:xfrm>
            <a:off x="727650" y="5905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데이터 전처리</a:t>
            </a:r>
            <a:endParaRPr/>
          </a:p>
        </p:txBody>
      </p:sp>
      <p:sp>
        <p:nvSpPr>
          <p:cNvPr id="150" name="Google Shape;150;g6eb64b217a_4_32"/>
          <p:cNvSpPr txBox="1"/>
          <p:nvPr>
            <p:ph idx="1" type="body"/>
          </p:nvPr>
        </p:nvSpPr>
        <p:spPr>
          <a:xfrm>
            <a:off x="5152200" y="2521050"/>
            <a:ext cx="31089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00">
                <a:latin typeface="Nanum Gothic"/>
                <a:ea typeface="Nanum Gothic"/>
                <a:cs typeface="Nanum Gothic"/>
                <a:sym typeface="Nanum Gothic"/>
              </a:rPr>
              <a:t>정규식을 활용하여 특수문자 제거</a:t>
            </a:r>
            <a:endParaRPr b="1" sz="14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51" name="Google Shape;151;g6eb64b217a_4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7375"/>
            <a:ext cx="8910700" cy="346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/>
          <p:nvPr>
            <p:ph type="title"/>
          </p:nvPr>
        </p:nvSpPr>
        <p:spPr>
          <a:xfrm>
            <a:off x="727650" y="5957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데이터 전처리</a:t>
            </a:r>
            <a:endParaRPr/>
          </a:p>
        </p:txBody>
      </p:sp>
      <p:pic>
        <p:nvPicPr>
          <p:cNvPr id="157" name="Google Shape;15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713" y="1687325"/>
            <a:ext cx="8220575" cy="275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8"/>
          <p:cNvSpPr txBox="1"/>
          <p:nvPr>
            <p:ph idx="1" type="body"/>
          </p:nvPr>
        </p:nvSpPr>
        <p:spPr>
          <a:xfrm>
            <a:off x="5152200" y="2521050"/>
            <a:ext cx="31089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00">
                <a:latin typeface="Nanum Gothic"/>
                <a:ea typeface="Nanum Gothic"/>
                <a:cs typeface="Nanum Gothic"/>
                <a:sym typeface="Nanum Gothic"/>
              </a:rPr>
              <a:t>정규식을 활용하여 특수문자 제거</a:t>
            </a:r>
            <a:endParaRPr b="1" sz="14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727650" y="5737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알고리즘 소개</a:t>
            </a:r>
            <a:endParaRPr/>
          </a:p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861175" y="1268700"/>
            <a:ext cx="76887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: </a:t>
            </a:r>
            <a:r>
              <a:rPr lang="ko" sz="1400"/>
              <a:t>기존에 이진 분류하던 코드에서 다중분류가 가능하도록 수정</a:t>
            </a:r>
            <a:endParaRPr sz="1400"/>
          </a:p>
        </p:txBody>
      </p:sp>
      <p:grpSp>
        <p:nvGrpSpPr>
          <p:cNvPr id="165" name="Google Shape;165;p19"/>
          <p:cNvGrpSpPr/>
          <p:nvPr/>
        </p:nvGrpSpPr>
        <p:grpSpPr>
          <a:xfrm>
            <a:off x="346363" y="1730326"/>
            <a:ext cx="8451274" cy="2809000"/>
            <a:chOff x="346363" y="1958926"/>
            <a:chExt cx="8451274" cy="2809000"/>
          </a:xfrm>
        </p:grpSpPr>
        <p:pic>
          <p:nvPicPr>
            <p:cNvPr id="166" name="Google Shape;166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46363" y="1958926"/>
              <a:ext cx="8451274" cy="2809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7" name="Google Shape;167;p19"/>
            <p:cNvSpPr/>
            <p:nvPr/>
          </p:nvSpPr>
          <p:spPr>
            <a:xfrm>
              <a:off x="3418550" y="2722525"/>
              <a:ext cx="658200" cy="2511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2393325" y="2722525"/>
              <a:ext cx="263100" cy="2511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1116975" y="3939975"/>
              <a:ext cx="1833900" cy="3153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9"/>
            <p:cNvSpPr txBox="1"/>
            <p:nvPr/>
          </p:nvSpPr>
          <p:spPr>
            <a:xfrm>
              <a:off x="4566650" y="2182150"/>
              <a:ext cx="658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Lato"/>
                  <a:ea typeface="Lato"/>
                  <a:cs typeface="Lato"/>
                  <a:sym typeface="Lato"/>
                </a:rPr>
                <a:t>1 -&gt; 5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1" name="Google Shape;171;p19"/>
            <p:cNvSpPr txBox="1"/>
            <p:nvPr/>
          </p:nvSpPr>
          <p:spPr>
            <a:xfrm>
              <a:off x="6273475" y="2105950"/>
              <a:ext cx="1944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Lato"/>
                  <a:ea typeface="Lato"/>
                  <a:cs typeface="Lato"/>
                  <a:sym typeface="Lato"/>
                </a:rPr>
                <a:t>sigmoid -&gt; softmax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72" name="Google Shape;172;p19"/>
            <p:cNvCxnSpPr>
              <a:stCxn id="167" idx="3"/>
            </p:cNvCxnSpPr>
            <p:nvPr/>
          </p:nvCxnSpPr>
          <p:spPr>
            <a:xfrm flipH="1" rot="10800000">
              <a:off x="4076750" y="2393575"/>
              <a:ext cx="2346600" cy="4545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73" name="Google Shape;173;p19"/>
            <p:cNvCxnSpPr/>
            <p:nvPr/>
          </p:nvCxnSpPr>
          <p:spPr>
            <a:xfrm flipH="1" rot="10800000">
              <a:off x="2656550" y="2428000"/>
              <a:ext cx="1905000" cy="4200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74" name="Google Shape;174;p19"/>
            <p:cNvCxnSpPr/>
            <p:nvPr/>
          </p:nvCxnSpPr>
          <p:spPr>
            <a:xfrm flipH="1" rot="10800000">
              <a:off x="2950875" y="3695950"/>
              <a:ext cx="1905000" cy="4200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75" name="Google Shape;175;p19"/>
            <p:cNvSpPr txBox="1"/>
            <p:nvPr/>
          </p:nvSpPr>
          <p:spPr>
            <a:xfrm>
              <a:off x="5407100" y="3205775"/>
              <a:ext cx="1944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Lato"/>
                  <a:ea typeface="Lato"/>
                  <a:cs typeface="Lato"/>
                  <a:sym typeface="Lato"/>
                </a:rPr>
                <a:t>binary_crossentropy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6" name="Google Shape;176;p19"/>
            <p:cNvSpPr txBox="1"/>
            <p:nvPr/>
          </p:nvSpPr>
          <p:spPr>
            <a:xfrm>
              <a:off x="5175500" y="3878775"/>
              <a:ext cx="24081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Lato"/>
                  <a:ea typeface="Lato"/>
                  <a:cs typeface="Lato"/>
                  <a:sym typeface="Lato"/>
                </a:rPr>
                <a:t>categorical_crossentrpy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77" name="Google Shape;177;p19"/>
            <p:cNvCxnSpPr/>
            <p:nvPr/>
          </p:nvCxnSpPr>
          <p:spPr>
            <a:xfrm>
              <a:off x="6273475" y="3592850"/>
              <a:ext cx="3600" cy="3159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673150" y="5838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Input data / L</a:t>
            </a:r>
            <a:r>
              <a:rPr lang="ko"/>
              <a:t>abel data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500" y="1902350"/>
            <a:ext cx="7820601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/>
          <p:nvPr/>
        </p:nvSpPr>
        <p:spPr>
          <a:xfrm>
            <a:off x="4329550" y="1905000"/>
            <a:ext cx="528300" cy="2796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0"/>
          <p:cNvSpPr txBox="1"/>
          <p:nvPr/>
        </p:nvSpPr>
        <p:spPr>
          <a:xfrm>
            <a:off x="5844850" y="1318650"/>
            <a:ext cx="2823000" cy="7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라벨로 사용할 평점 데이터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(별한개  ~ 별다섯개)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6" name="Google Shape;186;p20"/>
          <p:cNvCxnSpPr/>
          <p:nvPr/>
        </p:nvCxnSpPr>
        <p:spPr>
          <a:xfrm flipH="1" rot="10800000">
            <a:off x="4857850" y="1567275"/>
            <a:ext cx="1307400" cy="351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g6eb64b217a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25250"/>
            <a:ext cx="2150181" cy="298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g6eb64b217a_0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4981" y="1625250"/>
            <a:ext cx="6536621" cy="233034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g6eb64b217a_0_18"/>
          <p:cNvSpPr/>
          <p:nvPr/>
        </p:nvSpPr>
        <p:spPr>
          <a:xfrm>
            <a:off x="8615700" y="1549975"/>
            <a:ext cx="415800" cy="2330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4" name="Google Shape;194;g6eb64b217a_0_18"/>
          <p:cNvCxnSpPr/>
          <p:nvPr/>
        </p:nvCxnSpPr>
        <p:spPr>
          <a:xfrm>
            <a:off x="2302575" y="4108000"/>
            <a:ext cx="572400" cy="169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5" name="Google Shape;195;g6eb64b217a_0_18"/>
          <p:cNvSpPr txBox="1"/>
          <p:nvPr/>
        </p:nvSpPr>
        <p:spPr>
          <a:xfrm>
            <a:off x="2958850" y="4035100"/>
            <a:ext cx="58041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별한개 == 0 부터 별다섯개 == 4 까지 정수로 바꿔주고 새로운 </a:t>
            </a:r>
            <a:r>
              <a:rPr lang="ko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‘label’</a:t>
            </a:r>
            <a:r>
              <a:rPr lang="ko">
                <a:latin typeface="Lato"/>
                <a:ea typeface="Lato"/>
                <a:cs typeface="Lato"/>
                <a:sym typeface="Lato"/>
              </a:rPr>
              <a:t> 이라는 column이름을 가지는 새로운 column생성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g6eb64b217a_0_18"/>
          <p:cNvSpPr txBox="1"/>
          <p:nvPr>
            <p:ph type="title"/>
          </p:nvPr>
        </p:nvSpPr>
        <p:spPr>
          <a:xfrm>
            <a:off x="673150" y="5838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Input data / Label data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g6eb64b217a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549050"/>
            <a:ext cx="8743950" cy="15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g6eb64b217a_0_31"/>
          <p:cNvSpPr txBox="1"/>
          <p:nvPr/>
        </p:nvSpPr>
        <p:spPr>
          <a:xfrm>
            <a:off x="1614950" y="3263550"/>
            <a:ext cx="64191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label 값을 keras.utils의 to_categorical을 활용하여 One-Hot Encoding 시켜줌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3" name="Google Shape;203;g6eb64b217a_0_31"/>
          <p:cNvSpPr txBox="1"/>
          <p:nvPr/>
        </p:nvSpPr>
        <p:spPr>
          <a:xfrm>
            <a:off x="1115688" y="3644675"/>
            <a:ext cx="28515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Lato"/>
                <a:ea typeface="Lato"/>
                <a:cs typeface="Lato"/>
                <a:sym typeface="Lato"/>
              </a:rPr>
              <a:t>0 -&gt; [ 1, 0, 0, 0, 0 ]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Lato"/>
                <a:ea typeface="Lato"/>
                <a:cs typeface="Lato"/>
                <a:sym typeface="Lato"/>
              </a:rPr>
              <a:t>1 -&gt; [ 0, 1, 0, 0, 0 ]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Lato"/>
                <a:ea typeface="Lato"/>
                <a:cs typeface="Lato"/>
                <a:sym typeface="Lato"/>
              </a:rPr>
              <a:t>2</a:t>
            </a:r>
            <a:r>
              <a:rPr lang="ko" sz="1800">
                <a:latin typeface="Lato"/>
                <a:ea typeface="Lato"/>
                <a:cs typeface="Lato"/>
                <a:sym typeface="Lato"/>
              </a:rPr>
              <a:t> -&gt; [ 0, 0, 1, 0, 0 ]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g6eb64b217a_0_31"/>
          <p:cNvSpPr txBox="1"/>
          <p:nvPr/>
        </p:nvSpPr>
        <p:spPr>
          <a:xfrm>
            <a:off x="5233963" y="3644675"/>
            <a:ext cx="28515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Lato"/>
                <a:ea typeface="Lato"/>
                <a:cs typeface="Lato"/>
                <a:sym typeface="Lato"/>
              </a:rPr>
              <a:t>3</a:t>
            </a:r>
            <a:r>
              <a:rPr lang="ko" sz="1800">
                <a:latin typeface="Lato"/>
                <a:ea typeface="Lato"/>
                <a:cs typeface="Lato"/>
                <a:sym typeface="Lato"/>
              </a:rPr>
              <a:t> -&gt; [ 0, 0, 0, 1, 0 ]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Lato"/>
                <a:ea typeface="Lato"/>
                <a:cs typeface="Lato"/>
                <a:sym typeface="Lato"/>
              </a:rPr>
              <a:t>4 -&gt; [ 0, 0, 0, 0, 1 ]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5" name="Google Shape;205;g6eb64b217a_0_31"/>
          <p:cNvSpPr txBox="1"/>
          <p:nvPr>
            <p:ph type="title"/>
          </p:nvPr>
        </p:nvSpPr>
        <p:spPr>
          <a:xfrm>
            <a:off x="673150" y="5838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Input data / Label data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2"/>
          <p:cNvSpPr txBox="1"/>
          <p:nvPr>
            <p:ph type="title"/>
          </p:nvPr>
        </p:nvSpPr>
        <p:spPr>
          <a:xfrm>
            <a:off x="727650" y="6194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학습 결과</a:t>
            </a:r>
            <a:endParaRPr/>
          </a:p>
        </p:txBody>
      </p:sp>
      <p:pic>
        <p:nvPicPr>
          <p:cNvPr id="211" name="Google Shape;2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53850"/>
            <a:ext cx="8839197" cy="860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19245"/>
            <a:ext cx="8839198" cy="1644123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2"/>
          <p:cNvSpPr txBox="1"/>
          <p:nvPr/>
        </p:nvSpPr>
        <p:spPr>
          <a:xfrm>
            <a:off x="213925" y="1434750"/>
            <a:ext cx="68346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epoch 2 / batch_size 16 / train_dataset 15,000개 / validation test_dataset 1,459개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2"/>
          <p:cNvSpPr txBox="1"/>
          <p:nvPr/>
        </p:nvSpPr>
        <p:spPr>
          <a:xfrm>
            <a:off x="220850" y="2643550"/>
            <a:ext cx="68346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epoch 5 / batch_size 16 / train_dataset 15,000개 / validation test_dataset 1,459개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2"/>
          <p:cNvSpPr txBox="1"/>
          <p:nvPr/>
        </p:nvSpPr>
        <p:spPr>
          <a:xfrm>
            <a:off x="7163725" y="1358550"/>
            <a:ext cx="18633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정확도 : 52.51 %</a:t>
            </a:r>
            <a:endParaRPr sz="18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2"/>
          <p:cNvSpPr txBox="1"/>
          <p:nvPr/>
        </p:nvSpPr>
        <p:spPr>
          <a:xfrm>
            <a:off x="7163713" y="2638250"/>
            <a:ext cx="1863300" cy="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정확도 : 55.05 %</a:t>
            </a:r>
            <a:endParaRPr sz="18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최종 결과 알고리즘 코드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22" name="Google Shape;222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ko" sz="1100" u="sng">
                <a:solidFill>
                  <a:schemeClr val="hlink"/>
                </a:solidFill>
                <a:hlinkClick r:id="rId3"/>
              </a:rPr>
              <a:t>https://drive.google.com/drive/folders/1RHODXsws72b8HkyR-cz8N_IyXDRYD6J_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프로젝트 결과물 소개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팀원 역할 소개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871675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팀장: 장대혁 - 리뷰 크롤링 / 데이터 정제,시각화 / 모델링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팀원1: 장동현 - 모델링 / 발표자료작성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팀원2: 김현아 - 모델링 / 발표자료작성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팀원3: 박지영 - 모델링 / 발표자료작성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프로젝트 주제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와 진행 결과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729450" y="1952000"/>
            <a:ext cx="8004900" cy="26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ko" sz="1800">
                <a:latin typeface="Nanum Gothic"/>
                <a:ea typeface="Nanum Gothic"/>
                <a:cs typeface="Nanum Gothic"/>
                <a:sym typeface="Nanum Gothic"/>
              </a:rPr>
              <a:t>주제 : 리뷰 데이터에 BERT를 이용하여 평점 매기기</a:t>
            </a:r>
            <a:endParaRPr b="1"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소비자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의 리뷰와 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평점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이 모두 매겨져 있는 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글로우픽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데이터 사용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그 외 사이트의 평점이 없는 새로운 데이터에 대해서 평점 예측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기존 강의에서 배웠던 BERT 모델 사용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LSTM 모델 약 3% 정확도 향상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프로젝트 진행 중 문제해결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775800" y="2076425"/>
            <a:ext cx="7330500" cy="22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상위 항목: 프로젝트 진행 중 겪은 문제와 해결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하위 항목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프로젝트 진행 중 어려웠던 점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예) 모델 complie시 다중 분류문제에서 loss를 binary_crossentropy를 사용하였을때 loss가 -로 발산하였던 점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예) binary_crossentropy에서 categorical_crossentropy로 바꾸니 해결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550" y="1422150"/>
            <a:ext cx="7115400" cy="348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 txBox="1"/>
          <p:nvPr>
            <p:ph type="title"/>
          </p:nvPr>
        </p:nvSpPr>
        <p:spPr>
          <a:xfrm>
            <a:off x="605525" y="5584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데이터 크롤링 - </a:t>
            </a:r>
            <a:r>
              <a:rPr lang="ko" sz="1800"/>
              <a:t>데이터 수집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eb64b217a_4_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3" name="Google Shape;123;g6eb64b217a_4_21"/>
          <p:cNvSpPr txBox="1"/>
          <p:nvPr>
            <p:ph type="title"/>
          </p:nvPr>
        </p:nvSpPr>
        <p:spPr>
          <a:xfrm>
            <a:off x="605525" y="5584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데이터 </a:t>
            </a:r>
            <a:r>
              <a:rPr lang="ko"/>
              <a:t>EDA</a:t>
            </a:r>
            <a:r>
              <a:rPr lang="ko"/>
              <a:t> </a:t>
            </a:r>
            <a:endParaRPr/>
          </a:p>
        </p:txBody>
      </p:sp>
      <p:pic>
        <p:nvPicPr>
          <p:cNvPr id="124" name="Google Shape;124;g6eb64b217a_4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1238"/>
            <a:ext cx="9143999" cy="234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eb64b217a_4_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0" name="Google Shape;130;g6eb64b217a_4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925" y="1372525"/>
            <a:ext cx="8537899" cy="3673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6eb64b217a_4_1"/>
          <p:cNvSpPr txBox="1"/>
          <p:nvPr>
            <p:ph type="title"/>
          </p:nvPr>
        </p:nvSpPr>
        <p:spPr>
          <a:xfrm>
            <a:off x="605525" y="5584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데이터 EDA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eb64b217a_4_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7" name="Google Shape;137;g6eb64b217a_4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200" y="1495675"/>
            <a:ext cx="8729200" cy="327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6eb64b217a_4_7"/>
          <p:cNvSpPr txBox="1"/>
          <p:nvPr>
            <p:ph type="title"/>
          </p:nvPr>
        </p:nvSpPr>
        <p:spPr>
          <a:xfrm>
            <a:off x="605525" y="5584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데이터 EDA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